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Nunito Semi Bold" panose="020B0604020202020204" charset="-94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T Sans" panose="020B0604020202020204" charset="-94"/>
      <p:regular r:id="rId18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1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81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-2-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-5-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-9-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24124" y="2304693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AI in Music: Suno, BandLab, Soundraw and Cultural Fusion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6324124" y="477571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Exploring how artificial intelligence is revolutionizing music creation, blending cultures, and opening new creative horizons for artists worldwide.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47900" y="436245"/>
            <a:ext cx="10134481" cy="917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Conclusion: Cross-Cultural Harmony and New Horizons with AI</a:t>
            </a:r>
            <a:endParaRPr lang="en-US" sz="2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280" y="1557576"/>
            <a:ext cx="8249603" cy="515933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394556" y="3906194"/>
            <a:ext cx="1700816" cy="536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Human–AI Collaboration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464291" y="6087438"/>
            <a:ext cx="1700816" cy="536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Balance Ethics &amp; Aesthetics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9534501" y="3905085"/>
            <a:ext cx="1700816" cy="536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Open Creative Spaces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6464291" y="1650684"/>
            <a:ext cx="1700816" cy="536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Break Cultural Barriers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2247900" y="6831330"/>
            <a:ext cx="10134481" cy="412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Artificial intelligence is removing cultural boundaries in music and opening new creative realms. A balance must be struck between ethics, aesthetics, and copyright. Through collaboration between humans and AI, a completely new era in music is beginning.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2481977" y="7472601"/>
            <a:ext cx="9900404" cy="206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Join this transformation and help shape the future of music together!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2247900" y="7358182"/>
            <a:ext cx="22860" cy="435054"/>
          </a:xfrm>
          <a:prstGeom prst="rect">
            <a:avLst/>
          </a:prstGeom>
          <a:solidFill>
            <a:srgbClr val="F2B42D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646873"/>
            <a:ext cx="1634847" cy="449818"/>
          </a:xfrm>
          <a:prstGeom prst="roundRect">
            <a:avLst>
              <a:gd name="adj" fmla="val 63861"/>
            </a:avLst>
          </a:prstGeom>
          <a:solidFill>
            <a:srgbClr val="483304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1313" y="1776055"/>
            <a:ext cx="191453" cy="19145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68492" y="1718667"/>
            <a:ext cx="1060490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INNOVATION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837724" y="2192417"/>
            <a:ext cx="851677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Why is AI Revolutionizing Music?</a:t>
            </a:r>
            <a:endParaRPr lang="en-US" sz="4400" dirty="0"/>
          </a:p>
        </p:txBody>
      </p:sp>
      <p:sp>
        <p:nvSpPr>
          <p:cNvPr id="6" name="Shape 3"/>
          <p:cNvSpPr/>
          <p:nvPr/>
        </p:nvSpPr>
        <p:spPr>
          <a:xfrm>
            <a:off x="837724" y="3524607"/>
            <a:ext cx="4308753" cy="2393752"/>
          </a:xfrm>
          <a:prstGeom prst="roundRect">
            <a:avLst>
              <a:gd name="adj" fmla="val 15000"/>
            </a:avLst>
          </a:prstGeom>
          <a:solidFill>
            <a:srgbClr val="4D4D51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741" y="4504730"/>
            <a:ext cx="228600" cy="2286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050971" y="4834295"/>
            <a:ext cx="1882140" cy="170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800" dirty="0">
                <a:solidFill>
                  <a:srgbClr val="AEAEB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There was an error generating this image</a:t>
            </a:r>
            <a:endParaRPr lang="en-US" sz="800" dirty="0"/>
          </a:p>
        </p:txBody>
      </p:sp>
      <p:sp>
        <p:nvSpPr>
          <p:cNvPr id="9" name="Text 5"/>
          <p:cNvSpPr/>
          <p:nvPr/>
        </p:nvSpPr>
        <p:spPr>
          <a:xfrm>
            <a:off x="6937772" y="3470791"/>
            <a:ext cx="686240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is now capable of composing pieces as impactful as Mozart, giving amateurs access to professional production tools. Platforms like Google MusicLM and OpenAI MuseNet generate original melodies in seconds.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6937772" y="5218271"/>
            <a:ext cx="686240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However, this technological leap brings urgent debates about ethics, copyright, and artistic authenticity that are reshaping the music industry.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29740"/>
            <a:ext cx="737639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AI-Powered Music Platforms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91250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Three leading platforms are transforming how music is created and produced: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837724" y="3564731"/>
            <a:ext cx="4158734" cy="2935010"/>
          </a:xfrm>
          <a:prstGeom prst="roundRect">
            <a:avLst>
              <a:gd name="adj" fmla="val 12234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99899" y="382690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Suno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99899" y="4322445"/>
            <a:ext cx="363438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Rapid AI composition blending motifs from different cultures. Creates unique fusions by analyzing global musical patterns and traditions.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5773" y="3564731"/>
            <a:ext cx="4158734" cy="2935010"/>
          </a:xfrm>
          <a:prstGeom prst="roundRect">
            <a:avLst>
              <a:gd name="adj" fmla="val 12234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497949" y="382690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BandLab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497949" y="4322445"/>
            <a:ext cx="363438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Cloud-based production with AI-powered automatic mixing and mastering. Democratizes professional-quality music production for creators worldwide.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9633823" y="3564731"/>
            <a:ext cx="4158853" cy="2935010"/>
          </a:xfrm>
          <a:prstGeom prst="roundRect">
            <a:avLst>
              <a:gd name="adj" fmla="val 12234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95999" y="382690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Soundraw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9895999" y="4322445"/>
            <a:ext cx="3634502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AI-based music generation creating original compositions tailored to user preferences. Adapts to mood, genre, and tempo requirements instantly.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14388" y="669131"/>
            <a:ext cx="7515225" cy="1368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Cultural Fusion: New Horizons in AI Music</a:t>
            </a:r>
            <a:endParaRPr lang="en-US" sz="4300" dirty="0"/>
          </a:p>
        </p:txBody>
      </p:sp>
      <p:sp>
        <p:nvSpPr>
          <p:cNvPr id="6" name="Text 2"/>
          <p:cNvSpPr/>
          <p:nvPr/>
        </p:nvSpPr>
        <p:spPr>
          <a:xfrm>
            <a:off x="814388" y="2377083"/>
            <a:ext cx="232648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01</a:t>
            </a:r>
            <a:endParaRPr lang="en-US" sz="1800" dirty="0"/>
          </a:p>
        </p:txBody>
      </p:sp>
      <p:sp>
        <p:nvSpPr>
          <p:cNvPr id="7" name="Shape 3"/>
          <p:cNvSpPr/>
          <p:nvPr/>
        </p:nvSpPr>
        <p:spPr>
          <a:xfrm>
            <a:off x="814388" y="2742009"/>
            <a:ext cx="3644503" cy="30480"/>
          </a:xfrm>
          <a:prstGeom prst="rect">
            <a:avLst/>
          </a:prstGeom>
          <a:solidFill>
            <a:srgbClr val="F2B42D"/>
          </a:solidFill>
          <a:ln/>
        </p:spPr>
      </p:sp>
      <p:sp>
        <p:nvSpPr>
          <p:cNvPr id="8" name="Text 4"/>
          <p:cNvSpPr/>
          <p:nvPr/>
        </p:nvSpPr>
        <p:spPr>
          <a:xfrm>
            <a:off x="814388" y="2919293"/>
            <a:ext cx="2737604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Cultural Synthesis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814388" y="3396972"/>
            <a:ext cx="3644503" cy="1467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synthesizes rhythms, melodies, and instruments from different cultures to create hybrid genres that transcend traditional boundaries.</a:t>
            </a:r>
            <a:endParaRPr lang="en-US" sz="1800" dirty="0"/>
          </a:p>
        </p:txBody>
      </p:sp>
      <p:sp>
        <p:nvSpPr>
          <p:cNvPr id="10" name="Text 6"/>
          <p:cNvSpPr/>
          <p:nvPr/>
        </p:nvSpPr>
        <p:spPr>
          <a:xfrm>
            <a:off x="4684990" y="2377083"/>
            <a:ext cx="232648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02</a:t>
            </a:r>
            <a:endParaRPr lang="en-US" sz="1800" dirty="0"/>
          </a:p>
        </p:txBody>
      </p:sp>
      <p:sp>
        <p:nvSpPr>
          <p:cNvPr id="11" name="Shape 7"/>
          <p:cNvSpPr/>
          <p:nvPr/>
        </p:nvSpPr>
        <p:spPr>
          <a:xfrm>
            <a:off x="4684990" y="2742009"/>
            <a:ext cx="3644622" cy="30480"/>
          </a:xfrm>
          <a:prstGeom prst="rect">
            <a:avLst/>
          </a:prstGeom>
          <a:solidFill>
            <a:srgbClr val="D7425E"/>
          </a:solidFill>
          <a:ln/>
        </p:spPr>
      </p:sp>
      <p:sp>
        <p:nvSpPr>
          <p:cNvPr id="12" name="Text 8"/>
          <p:cNvSpPr/>
          <p:nvPr/>
        </p:nvSpPr>
        <p:spPr>
          <a:xfrm>
            <a:off x="4684990" y="2919293"/>
            <a:ext cx="2801541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Cross-Cultural Appeal</a:t>
            </a:r>
            <a:endParaRPr lang="en-US" sz="2150" dirty="0"/>
          </a:p>
        </p:txBody>
      </p:sp>
      <p:sp>
        <p:nvSpPr>
          <p:cNvPr id="13" name="Text 9"/>
          <p:cNvSpPr/>
          <p:nvPr/>
        </p:nvSpPr>
        <p:spPr>
          <a:xfrm>
            <a:off x="4684990" y="3396972"/>
            <a:ext cx="3644622" cy="18347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For example, Turkish maqam modes combined with electronic beats attract new audience demographics and create fresh listening experiences.</a:t>
            </a:r>
            <a:endParaRPr lang="en-US" sz="1800" dirty="0"/>
          </a:p>
        </p:txBody>
      </p:sp>
      <p:sp>
        <p:nvSpPr>
          <p:cNvPr id="14" name="Text 10"/>
          <p:cNvSpPr/>
          <p:nvPr/>
        </p:nvSpPr>
        <p:spPr>
          <a:xfrm>
            <a:off x="814388" y="5632252"/>
            <a:ext cx="232648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03</a:t>
            </a:r>
            <a:endParaRPr lang="en-US" sz="1800" dirty="0"/>
          </a:p>
        </p:txBody>
      </p:sp>
      <p:sp>
        <p:nvSpPr>
          <p:cNvPr id="15" name="Shape 11"/>
          <p:cNvSpPr/>
          <p:nvPr/>
        </p:nvSpPr>
        <p:spPr>
          <a:xfrm>
            <a:off x="814388" y="5997178"/>
            <a:ext cx="7515225" cy="30480"/>
          </a:xfrm>
          <a:prstGeom prst="rect">
            <a:avLst/>
          </a:prstGeom>
          <a:solidFill>
            <a:srgbClr val="DD785E"/>
          </a:solidFill>
          <a:ln/>
        </p:spPr>
      </p:sp>
      <p:sp>
        <p:nvSpPr>
          <p:cNvPr id="16" name="Text 12"/>
          <p:cNvSpPr/>
          <p:nvPr/>
        </p:nvSpPr>
        <p:spPr>
          <a:xfrm>
            <a:off x="814388" y="6174462"/>
            <a:ext cx="2737604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Breaking Barriers</a:t>
            </a:r>
            <a:endParaRPr lang="en-US" sz="2150" dirty="0"/>
          </a:p>
        </p:txBody>
      </p:sp>
      <p:sp>
        <p:nvSpPr>
          <p:cNvPr id="17" name="Text 13"/>
          <p:cNvSpPr/>
          <p:nvPr/>
        </p:nvSpPr>
        <p:spPr>
          <a:xfrm>
            <a:off x="814388" y="6652141"/>
            <a:ext cx="7515225" cy="7339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This process increases cultural diversity while removing boundaries in music, fostering global understanding through sound.</a:t>
            </a:r>
            <a:endParaRPr lang="en-US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933819" y="788075"/>
            <a:ext cx="1280398" cy="230981"/>
          </a:xfrm>
          <a:prstGeom prst="roundRect">
            <a:avLst>
              <a:gd name="adj" fmla="val 70101"/>
            </a:avLst>
          </a:prstGeom>
          <a:noFill/>
          <a:ln w="7620">
            <a:solidFill>
              <a:srgbClr val="F2B42D"/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22283" y="849630"/>
            <a:ext cx="107871" cy="10787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184088" y="836057"/>
            <a:ext cx="941665" cy="135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00" dirty="0">
                <a:solidFill>
                  <a:srgbClr val="F2B42D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EMOTIONAL IMPACT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2933819" y="1049417"/>
            <a:ext cx="5897999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Listener Reactions and Emotional Effects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4212193" y="2522696"/>
            <a:ext cx="1659612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70%</a:t>
            </a:r>
            <a:endParaRPr lang="en-US" sz="26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147" y="1679496"/>
            <a:ext cx="2023943" cy="202394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248507" y="3813096"/>
            <a:ext cx="1587341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Positive Response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2933819" y="4087416"/>
            <a:ext cx="4216718" cy="337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AI-generated music receiving favorable emotional reactions in 2025 research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4212193" y="5453777"/>
            <a:ext cx="1659612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30%</a:t>
            </a:r>
            <a:endParaRPr lang="en-US" sz="26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147" y="4610576"/>
            <a:ext cx="2023943" cy="202394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248507" y="6744176"/>
            <a:ext cx="1587341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Seeking Warmth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2933819" y="7018496"/>
            <a:ext cx="4216718" cy="337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Listeners noting mechanical qualities and emotional gaps in artificial productions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7487245" y="1636276"/>
            <a:ext cx="226445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The Human Touch Debate</a:t>
            </a:r>
            <a:endParaRPr lang="en-US" sz="1450" dirty="0"/>
          </a:p>
        </p:txBody>
      </p:sp>
      <p:sp>
        <p:nvSpPr>
          <p:cNvPr id="15" name="Text 10"/>
          <p:cNvSpPr/>
          <p:nvPr/>
        </p:nvSpPr>
        <p:spPr>
          <a:xfrm>
            <a:off x="7487245" y="1950363"/>
            <a:ext cx="4216718" cy="506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While AI music successfully creates nostalgic connections and sparks curiosity and learning, some listeners still detect a lack of organic emotion.</a:t>
            </a:r>
            <a:endParaRPr lang="en-US" sz="1050" dirty="0"/>
          </a:p>
        </p:txBody>
      </p:sp>
      <p:sp>
        <p:nvSpPr>
          <p:cNvPr id="16" name="Text 11"/>
          <p:cNvSpPr/>
          <p:nvPr/>
        </p:nvSpPr>
        <p:spPr>
          <a:xfrm>
            <a:off x="7487245" y="2524839"/>
            <a:ext cx="4216718" cy="337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 balance between technical precision and emotional depth remains a key challenge as AI music evolves.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08541" y="1344692"/>
            <a:ext cx="6747510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AI and Music Projects in Turkey</a:t>
            </a:r>
            <a:endParaRPr lang="en-US" sz="3750" dirty="0"/>
          </a:p>
        </p:txBody>
      </p:sp>
      <p:sp>
        <p:nvSpPr>
          <p:cNvPr id="6" name="Shape 2"/>
          <p:cNvSpPr/>
          <p:nvPr/>
        </p:nvSpPr>
        <p:spPr>
          <a:xfrm>
            <a:off x="708541" y="2196941"/>
            <a:ext cx="7726918" cy="1448514"/>
          </a:xfrm>
          <a:prstGeom prst="roundRect">
            <a:avLst>
              <a:gd name="adj" fmla="val 7575"/>
            </a:avLst>
          </a:prstGeom>
          <a:solidFill>
            <a:srgbClr val="00002E">
              <a:alpha val="75000"/>
            </a:srgbClr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685681" y="2196941"/>
            <a:ext cx="91440" cy="1448514"/>
          </a:xfrm>
          <a:prstGeom prst="roundRect">
            <a:avLst>
              <a:gd name="adj" fmla="val 332107"/>
            </a:avLst>
          </a:prstGeom>
          <a:solidFill>
            <a:srgbClr val="F2B42D"/>
          </a:solidFill>
          <a:ln/>
        </p:spPr>
      </p:sp>
      <p:sp>
        <p:nvSpPr>
          <p:cNvPr id="8" name="Text 4"/>
          <p:cNvSpPr/>
          <p:nvPr/>
        </p:nvSpPr>
        <p:spPr>
          <a:xfrm>
            <a:off x="1002387" y="2422208"/>
            <a:ext cx="2589133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Academic Collaboration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1002387" y="2822496"/>
            <a:ext cx="7207806" cy="597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Istanbul University and Yildiz Technical University partnering on AI-supported Turkish music analysis, bridging tradition and innovation.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708541" y="3816668"/>
            <a:ext cx="7726918" cy="1448514"/>
          </a:xfrm>
          <a:prstGeom prst="roundRect">
            <a:avLst>
              <a:gd name="adj" fmla="val 7575"/>
            </a:avLst>
          </a:prstGeom>
          <a:solidFill>
            <a:srgbClr val="00002E">
              <a:alpha val="75000"/>
            </a:srgbClr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685681" y="3816668"/>
            <a:ext cx="91440" cy="1448514"/>
          </a:xfrm>
          <a:prstGeom prst="roundRect">
            <a:avLst>
              <a:gd name="adj" fmla="val 332107"/>
            </a:avLst>
          </a:prstGeom>
          <a:solidFill>
            <a:srgbClr val="D7425E"/>
          </a:solidFill>
          <a:ln/>
        </p:spPr>
      </p:sp>
      <p:sp>
        <p:nvSpPr>
          <p:cNvPr id="12" name="Text 8"/>
          <p:cNvSpPr/>
          <p:nvPr/>
        </p:nvSpPr>
        <p:spPr>
          <a:xfrm>
            <a:off x="1002387" y="4041934"/>
            <a:ext cx="2486263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Cultural Modernization</a:t>
            </a:r>
            <a:endParaRPr lang="en-US" sz="1850" dirty="0"/>
          </a:p>
        </p:txBody>
      </p:sp>
      <p:sp>
        <p:nvSpPr>
          <p:cNvPr id="13" name="Text 9"/>
          <p:cNvSpPr/>
          <p:nvPr/>
        </p:nvSpPr>
        <p:spPr>
          <a:xfrm>
            <a:off x="1002387" y="4442222"/>
            <a:ext cx="7207806" cy="597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Local projects using AI to create modern arrangements of classical Turkish maqam music, preserving heritage while embracing progress.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708541" y="5436394"/>
            <a:ext cx="7726918" cy="1448514"/>
          </a:xfrm>
          <a:prstGeom prst="roundRect">
            <a:avLst>
              <a:gd name="adj" fmla="val 7575"/>
            </a:avLst>
          </a:prstGeom>
          <a:solidFill>
            <a:srgbClr val="00002E">
              <a:alpha val="75000"/>
            </a:srgbClr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685681" y="5436394"/>
            <a:ext cx="91440" cy="1448514"/>
          </a:xfrm>
          <a:prstGeom prst="roundRect">
            <a:avLst>
              <a:gd name="adj" fmla="val 332107"/>
            </a:avLst>
          </a:prstGeom>
          <a:solidFill>
            <a:srgbClr val="DD785E"/>
          </a:solidFill>
          <a:ln/>
        </p:spPr>
      </p:sp>
      <p:sp>
        <p:nvSpPr>
          <p:cNvPr id="16" name="Text 12"/>
          <p:cNvSpPr/>
          <p:nvPr/>
        </p:nvSpPr>
        <p:spPr>
          <a:xfrm>
            <a:off x="1002387" y="5661660"/>
            <a:ext cx="247435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Educational Innovation</a:t>
            </a:r>
            <a:endParaRPr lang="en-US" sz="1850" dirty="0"/>
          </a:p>
        </p:txBody>
      </p:sp>
      <p:sp>
        <p:nvSpPr>
          <p:cNvPr id="17" name="Text 13"/>
          <p:cNvSpPr/>
          <p:nvPr/>
        </p:nvSpPr>
        <p:spPr>
          <a:xfrm>
            <a:off x="1002387" y="6061948"/>
            <a:ext cx="7207806" cy="597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AI-supported teaching tools becoming widespread in music education, making learning more accessible and personalized.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00695" y="711637"/>
            <a:ext cx="1599367" cy="423386"/>
          </a:xfrm>
          <a:prstGeom prst="roundRect">
            <a:avLst>
              <a:gd name="adj" fmla="val 64846"/>
            </a:avLst>
          </a:prstGeom>
          <a:solidFill>
            <a:srgbClr val="483304"/>
          </a:solidFill>
          <a:ln/>
        </p:spPr>
      </p:sp>
      <p:sp>
        <p:nvSpPr>
          <p:cNvPr id="3" name="Text 1"/>
          <p:cNvSpPr/>
          <p:nvPr/>
        </p:nvSpPr>
        <p:spPr>
          <a:xfrm>
            <a:off x="937855" y="780217"/>
            <a:ext cx="132504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CRITICAL ISSUES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800695" y="1222415"/>
            <a:ext cx="7968615" cy="672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Ethics and Copyright Challenges</a:t>
            </a:r>
            <a:endParaRPr lang="en-US" sz="4200" dirty="0"/>
          </a:p>
        </p:txBody>
      </p:sp>
      <p:sp>
        <p:nvSpPr>
          <p:cNvPr id="5" name="Text 3"/>
          <p:cNvSpPr/>
          <p:nvPr/>
        </p:nvSpPr>
        <p:spPr>
          <a:xfrm>
            <a:off x="800695" y="2441734"/>
            <a:ext cx="4050149" cy="403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Legal Frameworks Evolving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800695" y="3064073"/>
            <a:ext cx="6914674" cy="2147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 U.S. "ELVIS Act" prohibits unauthorized voice cloning, setting precedent for AI regulation</a:t>
            </a:r>
            <a:endParaRPr lang="en-US" sz="180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Turkey's Law No. 5846 on Intellectual and Artistic Works is being debated for AI music compatibility</a:t>
            </a:r>
            <a:endParaRPr lang="en-US" sz="180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Ownership and originality rights for AI-created works remain unclear globally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800695" y="5457836"/>
            <a:ext cx="6914674" cy="1660803"/>
          </a:xfrm>
          <a:prstGeom prst="roundRect">
            <a:avLst>
              <a:gd name="adj" fmla="val 20664"/>
            </a:avLst>
          </a:prstGeom>
          <a:solidFill>
            <a:srgbClr val="483304"/>
          </a:solidFill>
          <a:ln/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4" y="5802641"/>
            <a:ext cx="285869" cy="228719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544003" y="5733585"/>
            <a:ext cx="5942648" cy="1074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 intersection of technology and copyright law is creating unprecedented legal challenges that require international cooperation.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8281154" y="2469118"/>
            <a:ext cx="4118134" cy="2287786"/>
          </a:xfrm>
          <a:prstGeom prst="roundRect">
            <a:avLst>
              <a:gd name="adj" fmla="val 15001"/>
            </a:avLst>
          </a:prstGeom>
          <a:solidFill>
            <a:srgbClr val="4D4D51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5921" y="3394591"/>
            <a:ext cx="228600" cy="22860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9399151" y="3723680"/>
            <a:ext cx="1882140" cy="166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800" dirty="0">
                <a:solidFill>
                  <a:srgbClr val="AEAEB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There was an error generating this image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0104" y="661868"/>
            <a:ext cx="7483792" cy="1394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AI and Human Collaboration: The Future of Music</a:t>
            </a:r>
            <a:endParaRPr lang="en-US" sz="43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04" y="2409230"/>
            <a:ext cx="1185863" cy="171950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50877" y="2646402"/>
            <a:ext cx="2790349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Creative Acceleration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2250877" y="3136225"/>
            <a:ext cx="6063020" cy="755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amplifies artists' creativity, handling technical tasks while humans focus on emotional expression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04" y="4128730"/>
            <a:ext cx="1185863" cy="171950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50877" y="4365903"/>
            <a:ext cx="2790349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Perfect Synergy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2250877" y="4855726"/>
            <a:ext cx="6063020" cy="755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Human touch combined with AI's technical power creates deeper, more emotionally resonant works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04" y="5848231"/>
            <a:ext cx="1185863" cy="171950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50877" y="6085403"/>
            <a:ext cx="2790349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Live Innovation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2250877" y="6575227"/>
            <a:ext cx="6063020" cy="755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Interactive AI-driven music experiences in live performances are becoming increasingly popular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342668" y="517922"/>
            <a:ext cx="1512570" cy="318373"/>
          </a:xfrm>
          <a:prstGeom prst="roundRect">
            <a:avLst>
              <a:gd name="adj" fmla="val 69328"/>
            </a:avLst>
          </a:prstGeom>
          <a:solidFill>
            <a:srgbClr val="483304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52920" y="603528"/>
            <a:ext cx="147042" cy="1470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73423" y="573048"/>
            <a:ext cx="1071563" cy="208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FUTURE TRENDS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1342668" y="892731"/>
            <a:ext cx="11177349" cy="540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The Future of AI in Music: Innovation and Transformation</a:t>
            </a:r>
            <a:endParaRPr lang="en-US" sz="3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668" y="1804511"/>
            <a:ext cx="5748099" cy="574809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47015" y="1786890"/>
            <a:ext cx="2748439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Reshaping the Industry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547015" y="2252782"/>
            <a:ext cx="5748099" cy="520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is creating entirely new music genres and experimental sound designs that push creative boundaries beyond imagination.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7547015" y="3023949"/>
            <a:ext cx="5748099" cy="606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50"/>
              </a:lnSpc>
              <a:buNone/>
            </a:pPr>
            <a:r>
              <a:rPr lang="en-US" sz="4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40%</a:t>
            </a:r>
            <a:endParaRPr lang="en-US" sz="4750" dirty="0"/>
          </a:p>
        </p:txBody>
      </p:sp>
      <p:sp>
        <p:nvSpPr>
          <p:cNvPr id="10" name="Text 6"/>
          <p:cNvSpPr/>
          <p:nvPr/>
        </p:nvSpPr>
        <p:spPr>
          <a:xfrm>
            <a:off x="9339143" y="3828812"/>
            <a:ext cx="2163842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Revenue Growth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7547015" y="4240530"/>
            <a:ext cx="5748099" cy="520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Increase from AI-powered personalized music recommendations on platforms like Spotify</a:t>
            </a:r>
            <a:endParaRPr lang="en-US" sz="1400" dirty="0"/>
          </a:p>
        </p:txBody>
      </p:sp>
      <p:sp>
        <p:nvSpPr>
          <p:cNvPr id="12" name="Text 8"/>
          <p:cNvSpPr/>
          <p:nvPr/>
        </p:nvSpPr>
        <p:spPr>
          <a:xfrm>
            <a:off x="7547015" y="4919782"/>
            <a:ext cx="5748099" cy="780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Most importantly, AI is democratizing music production, providing broader access to creation tools and reaching wider audiences than ever before.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686</Words>
  <Application>Microsoft Office PowerPoint</Application>
  <PresentationFormat>Özel</PresentationFormat>
  <Paragraphs>83</Paragraphs>
  <Slides>10</Slides>
  <Notes>10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6" baseType="lpstr">
      <vt:lpstr>Nunito Semi Bold</vt:lpstr>
      <vt:lpstr>Arial</vt:lpstr>
      <vt:lpstr>Calibri</vt:lpstr>
      <vt:lpstr>Nunito Light</vt:lpstr>
      <vt:lpstr>PT Sans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subject/>
  <dc:creator>Hatice Akgul</dc:creator>
  <cp:lastModifiedBy>Hatice Akgul</cp:lastModifiedBy>
  <cp:revision>2</cp:revision>
  <dcterms:created xsi:type="dcterms:W3CDTF">2026-01-29T18:57:18Z</dcterms:created>
  <dcterms:modified xsi:type="dcterms:W3CDTF">2026-01-29T18:58:10Z</dcterms:modified>
</cp:coreProperties>
</file>